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13.xml" ContentType="application/vnd.openxmlformats-officedocument.presentationml.tags+xml"/>
  <Override PartName="/ppt/notesSlides/notesSlide35.xml" ContentType="application/vnd.openxmlformats-officedocument.presentationml.notesSlide+xml"/>
  <Override PartName="/ppt/tags/tag14.xml" ContentType="application/vnd.openxmlformats-officedocument.presentationml.tags+xml"/>
  <Override PartName="/ppt/notesSlides/notesSlide36.xml" ContentType="application/vnd.openxmlformats-officedocument.presentationml.notesSlide+xml"/>
  <Override PartName="/ppt/tags/tag15.xml" ContentType="application/vnd.openxmlformats-officedocument.presentationml.tags+xml"/>
  <Override PartName="/ppt/notesSlides/notesSlide37.xml" ContentType="application/vnd.openxmlformats-officedocument.presentationml.notesSlide+xml"/>
  <Override PartName="/ppt/tags/tag16.xml" ContentType="application/vnd.openxmlformats-officedocument.presentationml.tags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8" r:id="rId2"/>
    <p:sldId id="270" r:id="rId3"/>
    <p:sldId id="272" r:id="rId4"/>
    <p:sldId id="281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31" r:id="rId16"/>
    <p:sldId id="337" r:id="rId17"/>
    <p:sldId id="314" r:id="rId18"/>
    <p:sldId id="346" r:id="rId19"/>
    <p:sldId id="288" r:id="rId20"/>
    <p:sldId id="301" r:id="rId21"/>
    <p:sldId id="332" r:id="rId22"/>
    <p:sldId id="334" r:id="rId23"/>
    <p:sldId id="302" r:id="rId24"/>
    <p:sldId id="336" r:id="rId25"/>
    <p:sldId id="303" r:id="rId26"/>
    <p:sldId id="304" r:id="rId27"/>
    <p:sldId id="305" r:id="rId28"/>
    <p:sldId id="306" r:id="rId29"/>
    <p:sldId id="338" r:id="rId30"/>
    <p:sldId id="307" r:id="rId31"/>
    <p:sldId id="308" r:id="rId32"/>
    <p:sldId id="309" r:id="rId33"/>
    <p:sldId id="310" r:id="rId34"/>
    <p:sldId id="339" r:id="rId35"/>
    <p:sldId id="312" r:id="rId36"/>
    <p:sldId id="341" r:id="rId37"/>
    <p:sldId id="342" r:id="rId38"/>
    <p:sldId id="343" r:id="rId39"/>
    <p:sldId id="345" r:id="rId40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82713" autoAdjust="0"/>
  </p:normalViewPr>
  <p:slideViewPr>
    <p:cSldViewPr>
      <p:cViewPr varScale="1">
        <p:scale>
          <a:sx n="72" d="100"/>
          <a:sy n="72" d="100"/>
        </p:scale>
        <p:origin x="1786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E493CA7-666F-493A-AA00-92F362026C69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F9166DE-1280-4BA1-8553-6E07FAE379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48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E30B34C-A393-4AB2-8A93-DE81261680C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5"/>
            <a:ext cx="5486400" cy="4238387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636DA69-B199-40A3-8D45-3FAEF5C095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8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46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88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5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49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05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05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95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189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132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69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 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8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40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91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857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805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77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03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58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611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566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1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536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236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904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39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320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051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142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410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875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20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91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1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32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78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50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93373" y="4477516"/>
            <a:ext cx="5027750" cy="42368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F213E-2841-4A14-ADE9-FAE4A66425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169C-CF03-4C0F-A827-DF3F7D325044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CF966-45EB-4227-839B-57EE28E20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7" Type="http://schemas.openxmlformats.org/officeDocument/2006/relationships/image" Target="../media/image3.png"/><Relationship Id="rId2" Type="http://schemas.microsoft.com/office/2007/relationships/media" Target="../media/media1.mp3"/><Relationship Id="rId1" Type="http://schemas.openxmlformats.org/officeDocument/2006/relationships/tags" Target="../tags/tag1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8D02C-2972-441B-814C-65B2E8AAC03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Picture 4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25000" cy="7143750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81200" y="1881981"/>
            <a:ext cx="6705600" cy="420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sz="4400" b="1" dirty="0" smtClean="0">
                <a:solidFill>
                  <a:schemeClr val="tx2"/>
                </a:solidFill>
                <a:latin typeface="+mj-lt"/>
              </a:rPr>
              <a:t>Creighton University</a:t>
            </a:r>
            <a:endParaRPr lang="en-US" sz="36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</a:rPr>
              <a:t>OMB Uniform Guidance Implementation for Principal Investigators</a:t>
            </a:r>
          </a:p>
          <a:p>
            <a:pPr algn="ctr"/>
            <a:endParaRPr lang="en-US" sz="32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Paul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Tomoser –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nternal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Audit Director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Beth Herr – Sponsored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Programs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Director</a:t>
            </a:r>
            <a:br>
              <a:rPr lang="en-US" sz="2000" b="1" dirty="0" smtClean="0">
                <a:solidFill>
                  <a:schemeClr val="tx2"/>
                </a:solidFill>
                <a:latin typeface="+mj-lt"/>
              </a:rPr>
            </a:b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Amber Purdy Vogel – Grants Accounting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Ye Zheng – Grans Accounting</a:t>
            </a:r>
            <a:endParaRPr lang="en-US" sz="20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endParaRPr lang="en-US" sz="3200" b="1" dirty="0">
              <a:solidFill>
                <a:schemeClr val="tx2"/>
              </a:solidFill>
              <a:latin typeface="+mj-lt"/>
            </a:endParaRPr>
          </a:p>
          <a:p>
            <a:pPr algn="ctr"/>
            <a:endParaRPr lang="en-US" sz="32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endParaRPr lang="en-US" sz="32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endParaRPr lang="en-US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does Allocable Mean</a:t>
            </a:r>
            <a:r>
              <a:rPr lang="en-US" sz="3200" b="1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371600"/>
            <a:ext cx="6400800" cy="51816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Goods or services involved are charged in accordance with the relative benefits received</a:t>
            </a:r>
          </a:p>
          <a:p>
            <a:pPr marL="34290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Costs that benefit more than one project and can be split based on benefit to each	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For </a:t>
            </a:r>
            <a:r>
              <a:rPr lang="en-US" sz="2400" dirty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xample, cost of a piece of machinery could be split based on time spent on each project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Example of not allocable- lab coats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Absolutely NO shifting of costs from one project to another to cover cost overruns, avoid restrictions or for convenience!!!!</a:t>
            </a:r>
          </a:p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05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does Consistent Treatment Mean?</a:t>
            </a:r>
            <a:endParaRPr lang="en-US" sz="3200" b="1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905000"/>
            <a:ext cx="6400800" cy="4648200"/>
          </a:xfrm>
          <a:prstGeom prst="rect">
            <a:avLst/>
          </a:prstGeom>
        </p:spPr>
        <p:txBody>
          <a:bodyPr/>
          <a:lstStyle/>
          <a:p>
            <a:pPr marL="347472" indent="-34747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“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A cost may not be assigned to a Federal award as a direct cost if any other cost incurred for the same purpose in like circumstance has been allocated to a Federal Award as an indirect cost.”</a:t>
            </a:r>
          </a:p>
          <a:p>
            <a:pPr marL="347472" indent="-347472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347472" indent="-34747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Appendix I lists all of our account codes and whether this type of expense can be charged directly or is it to be covered by the indirect rate.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347472" indent="-34747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Appendix I is on Dr. Murray’s website under Grants Accounting Tab</a:t>
            </a:r>
          </a:p>
          <a:p>
            <a:pPr marL="347472" indent="-347472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80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 Vs Indirect Charges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371600"/>
            <a:ext cx="6400800" cy="51816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Total Expenses charged to the grant =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 		Direct + Indirect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Direct Charges are charges that can be identified specifically with that sponsored project.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An Indirect charge is automatically posted by Banner to account 7890 each time a direct expense is charged.  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The indirect calculation is based on the indirect rate stated in the contract.  For Federal awards, this rate is 45.5%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00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Indirect Charges – An Example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371600"/>
            <a:ext cx="6400800" cy="51816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If a lab supply is charged to a sponsored project for $100, Banner calculates $45.50 and charges this amount to the sponsored project under account 7890. 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The total amount charged to the sponsor for this entire transaction will be $145.50.  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68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Indirect Charges – What’s Covered by that 45.5%?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752600"/>
            <a:ext cx="6400800" cy="4800600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Administrative salaries – such as most administrators’ salaries, pre award, post award salaries and expenses 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General Office Supplies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Utilities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General maintenance and repairs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Interest 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Academic Expenses</a:t>
            </a:r>
          </a:p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79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1333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Financial Monitoring-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8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Financial Monitoring-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backbone of the new guidance is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internal control.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8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granting agencies expect us to have good internal controls, including adequate monitoring procedures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8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 are starting to develop some metrics and if spending is outside of these, we may ask questions (no spending on salaries for first two months, overages on certain budget lines) </a:t>
            </a:r>
            <a:endParaRPr lang="en-US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1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Financial Monitoring- Monthly Reports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8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PI’s and Admins should be reviewing their grants 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a monthly basis.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 least quarterly, a PI and Admin should meet and review the new Quarterly Grant Review Form 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ensure the PI knows the spending, availability and personnel currently charged to each grant.  </a:t>
            </a:r>
            <a:endParaRPr lang="en-US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2400"/>
            <a:ext cx="6019800" cy="655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78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Financial Monitoring – Cost Transfers and Effort Recertification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752600"/>
            <a:ext cx="6400800" cy="5105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Due to increased risk in late cost transfers (over 90 days after original transaction) and in the event we need effort </a:t>
            </a:r>
            <a:r>
              <a:rPr lang="en-US" sz="2400" u="sng" dirty="0" smtClean="0">
                <a:solidFill>
                  <a:schemeClr val="tx2"/>
                </a:solidFill>
              </a:rPr>
              <a:t>re</a:t>
            </a:r>
            <a:r>
              <a:rPr lang="en-US" sz="2400" dirty="0" smtClean="0">
                <a:solidFill>
                  <a:schemeClr val="tx2"/>
                </a:solidFill>
              </a:rPr>
              <a:t>certification (changing effort after certified once),  we developed a new form called  “</a:t>
            </a:r>
            <a:r>
              <a:rPr lang="en-US" sz="2400" b="1" i="1" dirty="0" smtClean="0">
                <a:solidFill>
                  <a:schemeClr val="tx2"/>
                </a:solidFill>
              </a:rPr>
              <a:t>Over 90 Days Cost Transfer or Salary Recertification Form”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Completed by PI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Signed by Chair and AVP of Research &amp; Scholarship</a:t>
            </a:r>
          </a:p>
          <a:p>
            <a:pPr marL="34290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We don’t have a lot of these to start with, but they are very high risk, so we need to escalate the approval for these. </a:t>
            </a:r>
            <a:r>
              <a:rPr lang="en-US" sz="2400" dirty="0">
                <a:solidFill>
                  <a:schemeClr val="tx2"/>
                </a:solidFill>
              </a:rPr>
              <a:t>	</a:t>
            </a:r>
          </a:p>
          <a:p>
            <a:pPr marL="800100" lvl="1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5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 what is this all about?</a:t>
            </a:r>
            <a:endParaRPr lang="en-US" sz="3200" b="1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295400"/>
            <a:ext cx="6400800" cy="5257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Creighton is a recipient of over $20 million in federal awards annually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The US Office of Management and Budget (OMB) issued broad revisions to its guidance for new awards and additional funding to existing awards effective December 26, 2014</a:t>
            </a:r>
          </a:p>
          <a:p>
            <a:pPr marL="800100" lvl="1" indent="-34290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2CFR Chapter I and II Parts 200, 215, 220, 225 and 230 </a:t>
            </a:r>
            <a:r>
              <a:rPr lang="en-US" sz="2400" b="1" i="1" dirty="0" smtClean="0">
                <a:solidFill>
                  <a:schemeClr val="tx2"/>
                </a:solidFill>
                <a:latin typeface="+mj-lt"/>
              </a:rPr>
              <a:t>Uniform Administrative Requirements, Cost Principles, and Audit Requirements for Federal Awards (UG)</a:t>
            </a:r>
          </a:p>
          <a:p>
            <a:pPr marL="800100" lvl="1" indent="-34290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UG streamlined and consolidated existing OMB documents and regulations into one document  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6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Financial Monitoring – Other Effort Reporting changes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Stricter deadlines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for PARs- another high risk area- new escalation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kern="0" baseline="0" dirty="0" smtClean="0">
                <a:solidFill>
                  <a:schemeClr val="tx2"/>
                </a:solidFill>
                <a:ea typeface="+mj-ea"/>
                <a:cs typeface="+mj-cs"/>
              </a:rPr>
              <a:t>Not</a:t>
            </a:r>
            <a:r>
              <a:rPr lang="en-US" sz="2200" kern="0" dirty="0" smtClean="0">
                <a:solidFill>
                  <a:schemeClr val="tx2"/>
                </a:solidFill>
                <a:ea typeface="+mj-ea"/>
                <a:cs typeface="+mj-cs"/>
              </a:rPr>
              <a:t> received by Acct Services in 30 days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i="1" kern="0" dirty="0" smtClean="0">
                <a:solidFill>
                  <a:schemeClr val="tx2"/>
                </a:solidFill>
                <a:ea typeface="+mj-ea"/>
                <a:cs typeface="+mj-cs"/>
              </a:rPr>
              <a:t>Notify PI and </a:t>
            </a:r>
            <a:r>
              <a:rPr lang="en-US" sz="2200" i="1" kern="0" dirty="0" err="1" smtClean="0">
                <a:solidFill>
                  <a:schemeClr val="tx2"/>
                </a:solidFill>
                <a:ea typeface="+mj-ea"/>
                <a:cs typeface="+mj-cs"/>
              </a:rPr>
              <a:t>Dept</a:t>
            </a:r>
            <a:r>
              <a:rPr lang="en-US" sz="2200" i="1" kern="0" dirty="0" smtClean="0">
                <a:solidFill>
                  <a:schemeClr val="tx2"/>
                </a:solidFill>
                <a:ea typeface="+mj-ea"/>
                <a:cs typeface="+mj-cs"/>
              </a:rPr>
              <a:t> Admin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sz="22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Not</a:t>
            </a:r>
            <a:r>
              <a:rPr kumimoji="0" lang="en-US" sz="22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received by Acct Services in 60 days 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i="1" kern="0" baseline="0" dirty="0" smtClean="0">
                <a:solidFill>
                  <a:schemeClr val="tx2"/>
                </a:solidFill>
                <a:ea typeface="+mj-ea"/>
                <a:cs typeface="+mj-cs"/>
              </a:rPr>
              <a:t>Notify</a:t>
            </a:r>
            <a:r>
              <a:rPr lang="en-US" sz="2200" i="1" kern="0" dirty="0" smtClean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n-US" sz="2200" i="1" kern="0" dirty="0" err="1" smtClean="0">
                <a:solidFill>
                  <a:schemeClr val="tx2"/>
                </a:solidFill>
                <a:ea typeface="+mj-ea"/>
                <a:cs typeface="+mj-cs"/>
              </a:rPr>
              <a:t>Dept</a:t>
            </a:r>
            <a:r>
              <a:rPr lang="en-US" sz="2200" i="1" kern="0" dirty="0" smtClean="0">
                <a:solidFill>
                  <a:schemeClr val="tx2"/>
                </a:solidFill>
                <a:ea typeface="+mj-ea"/>
                <a:cs typeface="+mj-cs"/>
              </a:rPr>
              <a:t> chair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sz="22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Not</a:t>
            </a:r>
            <a:r>
              <a:rPr kumimoji="0" lang="en-US" sz="22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received by Acct Services in 90 days 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i="1" kern="0" noProof="0" dirty="0" smtClean="0">
                <a:solidFill>
                  <a:schemeClr val="tx2"/>
                </a:solidFill>
                <a:ea typeface="+mj-ea"/>
                <a:cs typeface="+mj-cs"/>
              </a:rPr>
              <a:t>Notify Dean and Research Compliance Committee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kern="0" dirty="0" smtClean="0">
                <a:solidFill>
                  <a:schemeClr val="tx2"/>
                </a:solidFill>
                <a:ea typeface="+mj-ea"/>
                <a:cs typeface="+mj-cs"/>
              </a:rPr>
              <a:t>Not received by Acct Services in 120 days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i="1" kern="0" dirty="0" smtClean="0">
                <a:solidFill>
                  <a:schemeClr val="tx2"/>
                </a:solidFill>
                <a:ea typeface="+mj-ea"/>
                <a:cs typeface="+mj-cs"/>
              </a:rPr>
              <a:t>Salary will be moved off grant and charged to </a:t>
            </a:r>
            <a:r>
              <a:rPr lang="en-US" sz="2200" i="1" kern="0" dirty="0" err="1" smtClean="0">
                <a:solidFill>
                  <a:schemeClr val="tx2"/>
                </a:solidFill>
                <a:ea typeface="+mj-ea"/>
                <a:cs typeface="+mj-cs"/>
              </a:rPr>
              <a:t>dept</a:t>
            </a:r>
            <a:r>
              <a:rPr lang="en-US" sz="2200" i="1" kern="0" dirty="0" smtClean="0">
                <a:solidFill>
                  <a:schemeClr val="tx2"/>
                </a:solidFill>
                <a:ea typeface="+mj-ea"/>
                <a:cs typeface="+mj-cs"/>
              </a:rPr>
              <a:t> </a:t>
            </a:r>
            <a:endParaRPr lang="en-US" sz="2200" i="1" kern="0" noProof="0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8672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Financial Monitoring – Effort Reporting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371600"/>
            <a:ext cx="6400800" cy="5181600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2"/>
                </a:solidFill>
              </a:rPr>
              <a:t>Levels of effort proposed in any sponsored project application should be consistent with the actual effort each individual is expected to expend on the project.  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2"/>
                </a:solidFill>
              </a:rPr>
              <a:t>Sponsors generally consider proposed effort in the grant proposal to be the commitment, if the proposal is awarded.  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2"/>
                </a:solidFill>
              </a:rPr>
              <a:t>PI’s and other key personnel are responsible for ensuring that these commitments are met.  </a:t>
            </a:r>
            <a:endParaRPr lang="en-US" sz="26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6" name="da_da_daaaaa_sounds_2_youtube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543800" y="6368128"/>
            <a:ext cx="381000" cy="381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999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2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8672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Financial Monitoring – Effort Reporting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914400"/>
            <a:ext cx="6400800" cy="5638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6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800" u="sng" dirty="0" smtClean="0">
                <a:solidFill>
                  <a:schemeClr val="tx2"/>
                </a:solidFill>
              </a:rPr>
              <a:t>Principal Investigators and other key personnel named in the award may not reduce their effort by more than 25% of the amount committed – or be disengaged from the project for more than three months without notifying and requesting approval from the sponsor.  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Some awards may not allow any reductions in effort from the commitment.  </a:t>
            </a:r>
          </a:p>
          <a:p>
            <a:pPr marL="347472" indent="-347472"/>
            <a:endParaRPr lang="en-US" sz="1400" u="sng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Financial Monitoring- Closeout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ea typeface="+mj-ea"/>
                <a:cs typeface="+mj-cs"/>
              </a:rPr>
              <a:t>The government is changing the timeframe for drawing our money. It is shorter with no wiggle room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All allowable transactions need to be posted to ledger in </a:t>
            </a:r>
            <a:r>
              <a:rPr lang="en-US" sz="2800" u="sng" kern="0" dirty="0" smtClean="0">
                <a:solidFill>
                  <a:schemeClr val="tx2"/>
                </a:solidFill>
                <a:ea typeface="+mj-ea"/>
                <a:cs typeface="+mj-cs"/>
              </a:rPr>
              <a:t>45 days </a:t>
            </a: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after end date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PI and administrator will receive a final “Grant Reconciliation Worksheet”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Acct Services needs approval in </a:t>
            </a:r>
            <a:r>
              <a:rPr lang="en-US" sz="2800" u="sng" kern="0" dirty="0" smtClean="0">
                <a:solidFill>
                  <a:schemeClr val="tx2"/>
                </a:solidFill>
                <a:ea typeface="+mj-ea"/>
                <a:cs typeface="+mj-cs"/>
              </a:rPr>
              <a:t>7 days  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32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5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Equipment- Maintenance and Use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7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Equipment- Maintenance and Use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5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 is responsible to make sure equipment is maintained and kept in good working order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Must use equipment for authorized purposes </a:t>
            </a:r>
            <a:r>
              <a:rPr lang="en-US" sz="25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until funding for the project ceases or until the property is no longer needed for the project 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sz="25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Priority after that: </a:t>
            </a:r>
          </a:p>
          <a:p>
            <a:pPr marL="1828800" lvl="3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Activities under same agency</a:t>
            </a:r>
          </a:p>
          <a:p>
            <a:pPr marL="1828800" lvl="3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5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Activities under other federal awards</a:t>
            </a:r>
          </a:p>
          <a:p>
            <a:pPr marL="1828800" lvl="3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Activities for general university projects</a:t>
            </a:r>
            <a:endParaRPr kumimoji="0" lang="en-US" sz="250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50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2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599"/>
            <a:ext cx="7010400" cy="10064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Equipment- Disposal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i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When equipment acquired under a Federal award is no longer needed, if Fair Mkt Value is over $5,000 disposition instructions must be requested from the agency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If equipment is to be sold, we have to remit all but lower of 10% or $500 to the government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endParaRPr lang="en-US" sz="24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If equipment has a value under $5,000, we can sell with no further obligation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Must follow </a:t>
            </a:r>
            <a:r>
              <a:rPr lang="en-US" sz="24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Doit</a:t>
            </a:r>
            <a:r>
              <a:rPr lang="en-US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policies on computer recycling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4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Equipment- PI’s Coming </a:t>
            </a:r>
            <a:r>
              <a:rPr lang="en-US" sz="3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 or Leaving Creighton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If PI brings equipment </a:t>
            </a:r>
            <a:r>
              <a:rPr lang="en-US" sz="25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Accounting Services needs a listing of that equipment so we can get it on the books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5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If PI is leaving and taking equipment with him/her,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 with sponsored programs to obtain University and agency approval prior to moving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Asset Disposal/Move Form must be completed including approval from dean.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5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2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55" y="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</a:t>
            </a:r>
            <a:r>
              <a:rPr lang="en-US" sz="3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Subrecipient</a:t>
            </a: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Monitoring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6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55" y="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</a:t>
            </a:r>
            <a:r>
              <a:rPr lang="en-US" sz="3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Subrecipient</a:t>
            </a: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Monitoring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Need to do a risk assessment 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based on that assessment, we may need to do more procedures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New Form 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will be used for the assessment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Once risk level is determined 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requirements will be incorporated into the agreement with the </a:t>
            </a:r>
            <a:r>
              <a:rPr lang="en-US" sz="3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subrecipient</a:t>
            </a:r>
            <a:endParaRPr lang="en-US" sz="30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0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must approve </a:t>
            </a: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all </a:t>
            </a:r>
            <a:r>
              <a:rPr lang="en-US" sz="3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subrecipient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invoices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2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we’ve done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295400"/>
            <a:ext cx="6400800" cy="5257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A core team </a:t>
            </a:r>
            <a:r>
              <a:rPr lang="en-US" sz="2400" dirty="0" smtClean="0">
                <a:solidFill>
                  <a:schemeClr val="tx2"/>
                </a:solidFill>
              </a:rPr>
              <a:t>worked </a:t>
            </a:r>
            <a:r>
              <a:rPr lang="en-US" sz="2400" dirty="0">
                <a:solidFill>
                  <a:schemeClr val="tx2"/>
                </a:solidFill>
              </a:rPr>
              <a:t>to manage the Uniform Guidance Implementation (UGI) </a:t>
            </a:r>
            <a:r>
              <a:rPr lang="en-US" sz="2400" dirty="0" smtClean="0">
                <a:solidFill>
                  <a:schemeClr val="tx2"/>
                </a:solidFill>
              </a:rPr>
              <a:t>Project (i.e. policy development and revisions) 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A preliminary assessment matrix was developed by Internal Audit to determine impacts and gaps, prioritize efforts, and organize work teams 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Huron </a:t>
            </a:r>
            <a:r>
              <a:rPr lang="en-US" sz="2400" dirty="0">
                <a:solidFill>
                  <a:schemeClr val="tx2"/>
                </a:solidFill>
              </a:rPr>
              <a:t>Consulting </a:t>
            </a:r>
            <a:r>
              <a:rPr lang="en-US" sz="2400" dirty="0" smtClean="0">
                <a:solidFill>
                  <a:schemeClr val="tx2"/>
                </a:solidFill>
              </a:rPr>
              <a:t>was engaged </a:t>
            </a:r>
            <a:r>
              <a:rPr lang="en-US" sz="2400" dirty="0">
                <a:solidFill>
                  <a:schemeClr val="tx2"/>
                </a:solidFill>
              </a:rPr>
              <a:t>to provide </a:t>
            </a:r>
            <a:r>
              <a:rPr lang="en-US" sz="2400" dirty="0" smtClean="0">
                <a:solidFill>
                  <a:schemeClr val="tx2"/>
                </a:solidFill>
              </a:rPr>
              <a:t>support and technical </a:t>
            </a:r>
            <a:r>
              <a:rPr lang="en-US" sz="2400" dirty="0">
                <a:solidFill>
                  <a:schemeClr val="tx2"/>
                </a:solidFill>
              </a:rPr>
              <a:t>expertise </a:t>
            </a:r>
            <a:r>
              <a:rPr lang="en-US" sz="2400" dirty="0" smtClean="0">
                <a:solidFill>
                  <a:schemeClr val="tx2"/>
                </a:solidFill>
              </a:rPr>
              <a:t>and was on site January 15 – 16, 2015 to facilitate discussions and assist the work teams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7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</a:t>
            </a:r>
            <a:r>
              <a:rPr lang="en-US" sz="3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Subrecipient</a:t>
            </a: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Monitoring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Low Risk </a:t>
            </a:r>
            <a:r>
              <a:rPr lang="en-US" sz="3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Subrecipient</a:t>
            </a: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project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Ensure accuracy of invoice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Science is in line with spending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 must approve with “OK to Pay” on invoice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Compliance with any special terms, if applicable.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064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</a:t>
            </a:r>
            <a:r>
              <a:rPr lang="en-US" sz="3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Subrecipient</a:t>
            </a: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Monitoring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Medium Risk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Perform all tasks on “Low Risk” list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If findings on audit report, determine materiality and type of risk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Receive invoices monthly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Invoices must provide detail listing of charges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Who is being charged, time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Expense detail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3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</a:t>
            </a:r>
            <a:r>
              <a:rPr lang="en-US" sz="30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Subrecipient</a:t>
            </a: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Monitoring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High Risk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Perform all tasks on “Low Risk” and “Medium Risk”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Request supporting detail (copies of invoices, </a:t>
            </a:r>
            <a:r>
              <a:rPr lang="en-US" sz="3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etc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Request regular contact and communication with PI and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document (</a:t>
            </a:r>
            <a:r>
              <a:rPr lang="en-US" sz="3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i.e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keep e-mails)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Exercise right to audit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Withhold payments, if necessary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0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2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Cost Principles – </a:t>
            </a:r>
            <a:endParaRPr lang="en-US" sz="2500" b="1" dirty="0" smtClean="0">
              <a:solidFill>
                <a:schemeClr val="tx2"/>
              </a:solidFill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2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Cost Principles – Direct Charging Computers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500" b="1" dirty="0" smtClean="0">
              <a:solidFill>
                <a:schemeClr val="tx2"/>
              </a:solidFill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b="1" dirty="0" smtClean="0">
                <a:solidFill>
                  <a:schemeClr val="tx2"/>
                </a:solidFill>
              </a:rPr>
              <a:t>Computing </a:t>
            </a:r>
            <a:r>
              <a:rPr lang="en-US" sz="2500" b="1" dirty="0">
                <a:solidFill>
                  <a:schemeClr val="tx2"/>
                </a:solidFill>
              </a:rPr>
              <a:t>devices</a:t>
            </a:r>
            <a:r>
              <a:rPr lang="en-US" sz="2500" dirty="0">
                <a:solidFill>
                  <a:schemeClr val="tx2"/>
                </a:solidFill>
              </a:rPr>
              <a:t>, such as laptops, tablets, and cellphones with a unit cost of $5,000 or less, must be </a:t>
            </a:r>
            <a:r>
              <a:rPr lang="en-US" sz="2500" b="1" i="1" dirty="0">
                <a:solidFill>
                  <a:schemeClr val="tx2"/>
                </a:solidFill>
              </a:rPr>
              <a:t>essential and allocable</a:t>
            </a:r>
            <a:r>
              <a:rPr lang="en-US" sz="2500" dirty="0">
                <a:solidFill>
                  <a:schemeClr val="tx2"/>
                </a:solidFill>
              </a:rPr>
              <a:t> to a sponsored project to be allowed by the OMB Uniform Guidance as a direct charge without sponsor prior approval. </a:t>
            </a:r>
            <a:endParaRPr lang="en-US" sz="2500" dirty="0" smtClean="0">
              <a:solidFill>
                <a:schemeClr val="tx2"/>
              </a:solidFill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500" dirty="0" smtClean="0">
              <a:solidFill>
                <a:schemeClr val="tx2"/>
              </a:solidFill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500" dirty="0" smtClean="0">
              <a:solidFill>
                <a:schemeClr val="tx2"/>
              </a:solidFill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0" lang="en-US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5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Overview of Changes for Cost Principles –Direct charging Admin Salaries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2"/>
                </a:solidFill>
              </a:rPr>
              <a:t>Direct </a:t>
            </a:r>
            <a:r>
              <a:rPr lang="en-US" sz="2600" b="1" dirty="0">
                <a:solidFill>
                  <a:schemeClr val="tx2"/>
                </a:solidFill>
              </a:rPr>
              <a:t>charging of these </a:t>
            </a:r>
            <a:r>
              <a:rPr lang="en-US" sz="2600" b="1" dirty="0" smtClean="0">
                <a:solidFill>
                  <a:schemeClr val="tx2"/>
                </a:solidFill>
              </a:rPr>
              <a:t>administrative salaries </a:t>
            </a:r>
            <a:r>
              <a:rPr lang="en-US" sz="2600" b="1" dirty="0">
                <a:solidFill>
                  <a:schemeClr val="tx2"/>
                </a:solidFill>
              </a:rPr>
              <a:t>may be appropriate only if all of the following conditions are met: 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2"/>
                </a:solidFill>
              </a:rPr>
              <a:t>Administrative </a:t>
            </a:r>
            <a:r>
              <a:rPr lang="en-US" sz="2600" dirty="0">
                <a:solidFill>
                  <a:schemeClr val="tx2"/>
                </a:solidFill>
              </a:rPr>
              <a:t>or clerical services are integral to a project or activity;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2"/>
                </a:solidFill>
              </a:rPr>
              <a:t>Individuals </a:t>
            </a:r>
            <a:r>
              <a:rPr lang="en-US" sz="2600" dirty="0">
                <a:solidFill>
                  <a:schemeClr val="tx2"/>
                </a:solidFill>
              </a:rPr>
              <a:t>involved can be specifically identified with the project or activity;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tx2"/>
                </a:solidFill>
              </a:rPr>
              <a:t>Such </a:t>
            </a:r>
            <a:r>
              <a:rPr lang="en-US" sz="2600" dirty="0">
                <a:solidFill>
                  <a:schemeClr val="tx2"/>
                </a:solidFill>
              </a:rPr>
              <a:t>costs are explicitly included in the </a:t>
            </a:r>
            <a:r>
              <a:rPr lang="en-US" sz="2600" dirty="0" smtClean="0">
                <a:solidFill>
                  <a:schemeClr val="tx2"/>
                </a:solidFill>
              </a:rPr>
              <a:t>budget </a:t>
            </a:r>
            <a:r>
              <a:rPr lang="en-US" sz="2600" dirty="0">
                <a:solidFill>
                  <a:schemeClr val="tx2"/>
                </a:solidFill>
              </a:rPr>
              <a:t>or have the prior written </a:t>
            </a:r>
            <a:r>
              <a:rPr lang="en-US" sz="2600" dirty="0" smtClean="0">
                <a:solidFill>
                  <a:schemeClr val="tx2"/>
                </a:solidFill>
              </a:rPr>
              <a:t>approval </a:t>
            </a:r>
            <a:r>
              <a:rPr lang="en-US" sz="2600" dirty="0">
                <a:solidFill>
                  <a:schemeClr val="tx2"/>
                </a:solidFill>
              </a:rPr>
              <a:t>of the Federal awarding </a:t>
            </a:r>
            <a:r>
              <a:rPr lang="en-US" sz="2600" dirty="0" smtClean="0">
                <a:solidFill>
                  <a:schemeClr val="tx2"/>
                </a:solidFill>
              </a:rPr>
              <a:t>agency</a:t>
            </a:r>
            <a:r>
              <a:rPr lang="en-US" sz="2600" dirty="0">
                <a:solidFill>
                  <a:schemeClr val="tx2"/>
                </a:solidFill>
              </a:rPr>
              <a:t>; and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2"/>
                </a:solidFill>
              </a:rPr>
              <a:t>The costs are not also recovered as indirect costs</a:t>
            </a:r>
            <a:r>
              <a:rPr lang="en-US" sz="2600" dirty="0" smtClean="0">
                <a:solidFill>
                  <a:schemeClr val="tx2"/>
                </a:solidFill>
              </a:rPr>
              <a:t>. </a:t>
            </a:r>
          </a:p>
          <a:p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6400800" cy="4953000"/>
          </a:xfrm>
          <a:prstGeom prst="rect">
            <a:avLst/>
          </a:prstGeom>
        </p:spPr>
        <p:txBody>
          <a:bodyPr/>
          <a:lstStyle/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5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8672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571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Travel </a:t>
            </a:r>
            <a:endParaRPr lang="en-US" sz="28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066800"/>
            <a:ext cx="6400800" cy="5486400"/>
          </a:xfrm>
          <a:prstGeom prst="rect">
            <a:avLst/>
          </a:prstGeom>
        </p:spPr>
        <p:txBody>
          <a:bodyPr/>
          <a:lstStyle/>
          <a:p>
            <a:pPr marL="914400" lvl="1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2"/>
                </a:solidFill>
              </a:rPr>
              <a:t>The Fly America Act and Foreign Travel</a:t>
            </a:r>
          </a:p>
          <a:p>
            <a:pPr marL="1371600" lvl="2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2"/>
                </a:solidFill>
              </a:rPr>
              <a:t>The Fly America Act states that any foreign travel that is financed by federal funds must be booked on a U.S. Flag Carrier or Code Share Carrier regardless of cost or convenience. </a:t>
            </a:r>
          </a:p>
          <a:p>
            <a:pPr lvl="2">
              <a:spcBef>
                <a:spcPts val="900"/>
              </a:spcBef>
            </a:pPr>
            <a:endParaRPr lang="en-US" sz="300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tx2"/>
              </a:solidFill>
            </a:endParaRPr>
          </a:p>
          <a:p>
            <a:pPr>
              <a:spcBef>
                <a:spcPts val="900"/>
              </a:spcBef>
            </a:pPr>
            <a:endParaRPr lang="en-US" sz="3000" dirty="0" smtClean="0">
              <a:solidFill>
                <a:schemeClr val="tx2"/>
              </a:solidFill>
            </a:endParaRPr>
          </a:p>
          <a:p>
            <a:pPr>
              <a:spcBef>
                <a:spcPts val="9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04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8672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571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Travel – Continued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066800"/>
            <a:ext cx="6400800" cy="5486400"/>
          </a:xfrm>
          <a:prstGeom prst="rect">
            <a:avLst/>
          </a:prstGeom>
        </p:spPr>
        <p:txBody>
          <a:bodyPr/>
          <a:lstStyle/>
          <a:p>
            <a:pPr marL="914400" lvl="1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Code Share Flight</a:t>
            </a:r>
          </a:p>
          <a:p>
            <a:pPr marL="1371600" lvl="2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A code share carrier provides seats for another airline on it’s regularly scheduled flight. </a:t>
            </a:r>
          </a:p>
          <a:p>
            <a:pPr marL="1371600" lvl="2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Travelers may fly on a code share flight that is operated by a foreign carrier. However, the ticket MUST have the US Flag Carrier Code for the flight in addition to the foreign carrier code.</a:t>
            </a:r>
          </a:p>
          <a:p>
            <a:pPr lvl="2">
              <a:spcBef>
                <a:spcPts val="900"/>
              </a:spcBef>
            </a:pPr>
            <a:endParaRPr lang="en-US" sz="300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tx2"/>
              </a:solidFill>
            </a:endParaRPr>
          </a:p>
          <a:p>
            <a:pPr>
              <a:spcBef>
                <a:spcPts val="900"/>
              </a:spcBef>
            </a:pPr>
            <a:endParaRPr lang="en-US" sz="3000" dirty="0" smtClean="0">
              <a:solidFill>
                <a:schemeClr val="tx2"/>
              </a:solidFill>
            </a:endParaRPr>
          </a:p>
          <a:p>
            <a:pPr>
              <a:spcBef>
                <a:spcPts val="9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82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8672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571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Travel- Continued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066800"/>
            <a:ext cx="6400800" cy="5486400"/>
          </a:xfrm>
          <a:prstGeom prst="rect">
            <a:avLst/>
          </a:prstGeom>
        </p:spPr>
        <p:txBody>
          <a:bodyPr/>
          <a:lstStyle/>
          <a:p>
            <a:pPr marL="914400" lvl="1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Open Skies Agreement</a:t>
            </a:r>
          </a:p>
          <a:p>
            <a:pPr marL="1371600" lvl="2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Agreements with Australia, Switzerland, and Japan</a:t>
            </a:r>
          </a:p>
          <a:p>
            <a:pPr marL="1828800" lvl="3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Travelers can use these airlines only if a point of origin/destination is either US or the country with which there is an agreement.</a:t>
            </a:r>
          </a:p>
          <a:p>
            <a:pPr lvl="5">
              <a:spcBef>
                <a:spcPts val="900"/>
              </a:spcBef>
            </a:pPr>
            <a:endParaRPr lang="en-US" sz="2400" dirty="0" smtClean="0">
              <a:solidFill>
                <a:schemeClr val="tx2"/>
              </a:solidFill>
            </a:endParaRPr>
          </a:p>
          <a:p>
            <a:pPr lvl="3">
              <a:spcBef>
                <a:spcPts val="900"/>
              </a:spcBef>
            </a:pPr>
            <a:endParaRPr lang="en-US" sz="2800" dirty="0" smtClean="0">
              <a:solidFill>
                <a:schemeClr val="tx2"/>
              </a:solidFill>
            </a:endParaRPr>
          </a:p>
          <a:p>
            <a:pPr lvl="2">
              <a:spcBef>
                <a:spcPts val="900"/>
              </a:spcBef>
            </a:pPr>
            <a:endParaRPr lang="en-US" sz="300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tx2"/>
              </a:solidFill>
            </a:endParaRPr>
          </a:p>
          <a:p>
            <a:pPr>
              <a:spcBef>
                <a:spcPts val="900"/>
              </a:spcBef>
            </a:pPr>
            <a:endParaRPr lang="en-US" sz="3000" dirty="0" smtClean="0">
              <a:solidFill>
                <a:schemeClr val="tx2"/>
              </a:solidFill>
            </a:endParaRPr>
          </a:p>
          <a:p>
            <a:pPr>
              <a:spcBef>
                <a:spcPts val="9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80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09600" y="17206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28600"/>
            <a:ext cx="7010400" cy="571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066800"/>
            <a:ext cx="6400800" cy="5486400"/>
          </a:xfrm>
          <a:prstGeom prst="rect">
            <a:avLst/>
          </a:prstGeom>
        </p:spPr>
        <p:txBody>
          <a:bodyPr/>
          <a:lstStyle/>
          <a:p>
            <a:pPr lvl="1" algn="ctr">
              <a:spcBef>
                <a:spcPts val="900"/>
              </a:spcBef>
            </a:pPr>
            <a:r>
              <a:rPr lang="en-US" sz="3500" dirty="0" smtClean="0">
                <a:solidFill>
                  <a:schemeClr val="tx2"/>
                </a:solidFill>
              </a:rPr>
              <a:t>Thank you for coming!</a:t>
            </a:r>
          </a:p>
          <a:p>
            <a:pPr lvl="1" algn="ctr">
              <a:spcBef>
                <a:spcPts val="900"/>
              </a:spcBef>
            </a:pPr>
            <a:endParaRPr lang="en-US" sz="3500" dirty="0" smtClean="0">
              <a:solidFill>
                <a:schemeClr val="tx2"/>
              </a:solidFill>
            </a:endParaRPr>
          </a:p>
          <a:p>
            <a:pPr lvl="1">
              <a:spcBef>
                <a:spcPts val="9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Please call us with questions</a:t>
            </a:r>
            <a:r>
              <a:rPr lang="en-US" sz="2400" dirty="0" smtClean="0">
                <a:solidFill>
                  <a:schemeClr val="tx2"/>
                </a:solidFill>
              </a:rPr>
              <a:t>!</a:t>
            </a:r>
            <a:br>
              <a:rPr lang="en-US" sz="2400" dirty="0" smtClean="0">
                <a:solidFill>
                  <a:schemeClr val="tx2"/>
                </a:solidFill>
              </a:rPr>
            </a:b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9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Beth Herr – x5769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9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Amber Purdy Vogel </a:t>
            </a:r>
            <a:r>
              <a:rPr lang="en-US" sz="2400" dirty="0" smtClean="0">
                <a:solidFill>
                  <a:schemeClr val="tx2"/>
                </a:solidFill>
              </a:rPr>
              <a:t>– </a:t>
            </a:r>
            <a:r>
              <a:rPr lang="en-US" sz="2400" dirty="0">
                <a:solidFill>
                  <a:schemeClr val="tx2"/>
                </a:solidFill>
              </a:rPr>
              <a:t>x</a:t>
            </a:r>
            <a:r>
              <a:rPr lang="en-US" sz="2400" dirty="0" smtClean="0">
                <a:solidFill>
                  <a:schemeClr val="tx2"/>
                </a:solidFill>
              </a:rPr>
              <a:t>2711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9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Ye Zheng – </a:t>
            </a:r>
            <a:r>
              <a:rPr lang="en-US" sz="2400" dirty="0" smtClean="0">
                <a:solidFill>
                  <a:schemeClr val="tx2"/>
                </a:solidFill>
              </a:rPr>
              <a:t>x3878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900"/>
              </a:spcBef>
            </a:pPr>
            <a:r>
              <a:rPr lang="en-US" sz="2200" smtClean="0">
                <a:solidFill>
                  <a:schemeClr val="tx2"/>
                </a:solidFill>
              </a:rPr>
              <a:t>Paul Tomoser </a:t>
            </a:r>
            <a:r>
              <a:rPr lang="en-US" sz="2200" dirty="0" smtClean="0">
                <a:solidFill>
                  <a:schemeClr val="tx2"/>
                </a:solidFill>
              </a:rPr>
              <a:t>– </a:t>
            </a:r>
            <a:r>
              <a:rPr lang="en-US" sz="2200" dirty="0">
                <a:solidFill>
                  <a:schemeClr val="tx2"/>
                </a:solidFill>
              </a:rPr>
              <a:t>x</a:t>
            </a:r>
            <a:r>
              <a:rPr lang="en-US" sz="2200" dirty="0" smtClean="0">
                <a:solidFill>
                  <a:schemeClr val="tx2"/>
                </a:solidFill>
              </a:rPr>
              <a:t>3026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5">
              <a:spcBef>
                <a:spcPts val="900"/>
              </a:spcBef>
            </a:pPr>
            <a:endParaRPr lang="en-US" sz="2400" dirty="0" smtClean="0">
              <a:solidFill>
                <a:schemeClr val="tx2"/>
              </a:solidFill>
            </a:endParaRPr>
          </a:p>
          <a:p>
            <a:pPr lvl="3">
              <a:spcBef>
                <a:spcPts val="900"/>
              </a:spcBef>
            </a:pPr>
            <a:endParaRPr lang="en-US" sz="2800" dirty="0" smtClean="0">
              <a:solidFill>
                <a:schemeClr val="tx2"/>
              </a:solidFill>
            </a:endParaRPr>
          </a:p>
          <a:p>
            <a:pPr lvl="2">
              <a:spcBef>
                <a:spcPts val="900"/>
              </a:spcBef>
            </a:pPr>
            <a:endParaRPr lang="en-US" sz="300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tx2"/>
              </a:solidFill>
            </a:endParaRPr>
          </a:p>
          <a:p>
            <a:pPr>
              <a:spcBef>
                <a:spcPts val="900"/>
              </a:spcBef>
            </a:pPr>
            <a:endParaRPr lang="en-US" sz="3000" dirty="0" smtClean="0">
              <a:solidFill>
                <a:schemeClr val="tx2"/>
              </a:solidFill>
            </a:endParaRPr>
          </a:p>
          <a:p>
            <a:pPr>
              <a:spcBef>
                <a:spcPts val="9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35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304800"/>
            <a:ext cx="70104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Where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we are now…….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990601"/>
            <a:ext cx="6400800" cy="5730874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Work teams have reviewed and revised policies in accordance with Huron guidance</a:t>
            </a:r>
          </a:p>
          <a:p>
            <a:pPr>
              <a:spcBef>
                <a:spcPts val="900"/>
              </a:spcBef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Policies have been updated on Accounting Services and VP of Research and Scholarship websites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Four key areas have been completed in order to stay in compliance with the new UG rules: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>
                <a:solidFill>
                  <a:schemeClr val="tx2"/>
                </a:solidFill>
              </a:rPr>
              <a:t>Cost Principles	Financial Monitoring Property</a:t>
            </a:r>
            <a:r>
              <a:rPr lang="en-US" sz="2400" i="1" dirty="0">
                <a:solidFill>
                  <a:schemeClr val="tx2"/>
                </a:solidFill>
              </a:rPr>
              <a:t>	</a:t>
            </a:r>
            <a:r>
              <a:rPr lang="en-US" sz="2400" i="1" dirty="0" smtClean="0">
                <a:solidFill>
                  <a:schemeClr val="tx2"/>
                </a:solidFill>
              </a:rPr>
              <a:t>	</a:t>
            </a:r>
            <a:r>
              <a:rPr lang="en-US" sz="2400" i="1" dirty="0" err="1" smtClean="0">
                <a:solidFill>
                  <a:schemeClr val="tx2"/>
                </a:solidFill>
              </a:rPr>
              <a:t>Subrecipient</a:t>
            </a:r>
            <a:r>
              <a:rPr lang="en-US" sz="2400" i="1" dirty="0" smtClean="0">
                <a:solidFill>
                  <a:schemeClr val="tx2"/>
                </a:solidFill>
              </a:rPr>
              <a:t> Monitoring</a:t>
            </a:r>
          </a:p>
          <a:p>
            <a:pPr lvl="1">
              <a:spcBef>
                <a:spcPts val="600"/>
              </a:spcBef>
            </a:pPr>
            <a:endParaRPr lang="en-US" sz="2400" i="1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Three areas have been delayed: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>
                <a:solidFill>
                  <a:schemeClr val="tx2"/>
                </a:solidFill>
              </a:rPr>
              <a:t>Performance Management and COI in Research, Procurement (implementing FY 18)</a:t>
            </a:r>
          </a:p>
          <a:p>
            <a:pPr>
              <a:spcBef>
                <a:spcPts val="900"/>
              </a:spcBef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5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Let’s Start with the Basics.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Do I have to consider when I want to charge something to a sponsored project?</a:t>
            </a:r>
            <a:endParaRPr lang="en-US" sz="3200" b="1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3200400"/>
            <a:ext cx="6400800" cy="3352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Allowable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Reasonable 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Allocable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Consistently Treated</a:t>
            </a:r>
          </a:p>
          <a:p>
            <a:pPr lvl="1">
              <a:spcBef>
                <a:spcPts val="900"/>
              </a:spcBef>
            </a:pPr>
            <a:r>
              <a:rPr lang="en-US" sz="3600" dirty="0" smtClean="0">
                <a:solidFill>
                  <a:schemeClr val="tx2"/>
                </a:solidFill>
              </a:rPr>
              <a:t>	</a:t>
            </a:r>
            <a:endParaRPr lang="en-US" sz="36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7472" indent="-347472"/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51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838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Do I Know what is Allowable?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447800"/>
            <a:ext cx="6400800" cy="5105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Costs must conform to 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Any limitations or exclusions in the cost principles 2 CFR section 200.400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The award’s terms and conditions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University Policy</a:t>
            </a:r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17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838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partial listing of UNALLOWABLE costs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447800"/>
            <a:ext cx="6400800" cy="5105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Entertainment costs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Tickets to a sporting event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 Movies in a hotel room</a:t>
            </a:r>
          </a:p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Alcohol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Bad debts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Alumni Activities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Losses from other awards</a:t>
            </a:r>
          </a:p>
          <a:p>
            <a:pPr lvl="1">
              <a:spcBef>
                <a:spcPts val="900"/>
              </a:spcBef>
            </a:pPr>
            <a:r>
              <a:rPr lang="en-US" sz="3600" dirty="0" smtClean="0">
                <a:solidFill>
                  <a:schemeClr val="tx2"/>
                </a:solidFill>
              </a:rPr>
              <a:t>	</a:t>
            </a:r>
          </a:p>
          <a:p>
            <a:pPr lvl="1">
              <a:spcBef>
                <a:spcPts val="900"/>
              </a:spcBef>
            </a:pPr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01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838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summary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447800"/>
            <a:ext cx="6400800" cy="5105400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Expenses charged to a sponsored project must benefit that project directly to be allowable.</a:t>
            </a:r>
          </a:p>
          <a:p>
            <a:pPr lvl="1">
              <a:spcBef>
                <a:spcPts val="900"/>
              </a:spcBef>
            </a:pPr>
            <a:endParaRPr lang="en-US" sz="1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6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E8A1-44E8-43C0-89A9-90E079191A0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" name="Picture 2" descr="H:\TPARSLEY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7150"/>
            <a:ext cx="9296400" cy="714375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609600"/>
            <a:ext cx="70104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Do I Know What is Reasonable?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447800"/>
            <a:ext cx="6400800" cy="5105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</a:rPr>
              <a:t>Prudent Person Test- What would a reasonable person do in a similar situation?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Necessary for the Project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Adhere to laws and regulations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Newspaper Test!!!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05E8A1-44E8-43C0-89A9-90E079191A0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6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6926</TotalTime>
  <Words>1917</Words>
  <Application>Microsoft Office PowerPoint</Application>
  <PresentationFormat>On-screen Show (4:3)</PresentationFormat>
  <Paragraphs>386</Paragraphs>
  <Slides>39</Slides>
  <Notes>38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ＭＳ Ｐゴシック</vt:lpstr>
      <vt:lpstr>Arial</vt:lpstr>
      <vt:lpstr>Calibri</vt:lpstr>
      <vt:lpstr>Courier New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Creighton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tto85709</dc:creator>
  <cp:lastModifiedBy>Purdy, Amber L</cp:lastModifiedBy>
  <cp:revision>312</cp:revision>
  <cp:lastPrinted>2015-03-12T15:05:42Z</cp:lastPrinted>
  <dcterms:created xsi:type="dcterms:W3CDTF">2012-02-01T22:30:19Z</dcterms:created>
  <dcterms:modified xsi:type="dcterms:W3CDTF">2020-09-16T14:13:10Z</dcterms:modified>
</cp:coreProperties>
</file>