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6" r:id="rId19"/>
    <p:sldId id="277" r:id="rId20"/>
    <p:sldId id="278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24CBB-A27E-4F21-B9C9-1C23949E035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AE8AD-0806-4287-A723-97C8599E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2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AE8AD-0806-4287-A723-97C8599E5B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46BC45-454E-444B-B885-1EE41A3D7AA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652807-A038-4F0F-938D-09CFCF4FE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523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Post Award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1"/>
            <a:ext cx="7772400" cy="838199"/>
          </a:xfrm>
        </p:spPr>
        <p:txBody>
          <a:bodyPr/>
          <a:lstStyle/>
          <a:p>
            <a:r>
              <a:rPr lang="en-US" dirty="0" smtClean="0"/>
              <a:t>Accounting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51463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Michon Bowen</a:t>
            </a:r>
          </a:p>
          <a:p>
            <a:pPr algn="ctr"/>
            <a:r>
              <a:rPr lang="en-US" dirty="0" smtClean="0"/>
              <a:t>Accounting Services Manager</a:t>
            </a:r>
          </a:p>
          <a:p>
            <a:pPr algn="ctr"/>
            <a:r>
              <a:rPr lang="en-US" dirty="0" smtClean="0"/>
              <a:t>(402) 280-3986</a:t>
            </a:r>
          </a:p>
          <a:p>
            <a:pPr algn="ctr"/>
            <a:r>
              <a:rPr lang="en-US" dirty="0" smtClean="0"/>
              <a:t>Michonbowen@creighton.edu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Total Expenses charged to the grant =</a:t>
            </a:r>
          </a:p>
          <a:p>
            <a:pPr marL="109728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Direct Charges + Indirect Charges</a:t>
            </a:r>
          </a:p>
          <a:p>
            <a:pPr marL="109728" indent="0">
              <a:buNone/>
            </a:pPr>
            <a:endParaRPr lang="en-US" sz="900" dirty="0"/>
          </a:p>
          <a:p>
            <a:r>
              <a:rPr lang="en-US" sz="2200" dirty="0" smtClean="0"/>
              <a:t>Direct Charges are charges that can be identified specifically with that sponsored project.  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200" dirty="0" smtClean="0"/>
              <a:t>Indirect charges are automatically posted by Banner to account 7890 each time a direct expense is charged.  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200" dirty="0" smtClean="0"/>
              <a:t>The indirect charge calculation is based on the indirect rate stated in the contract, usually 44.5% for federal grants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200" dirty="0" smtClean="0"/>
              <a:t>Example:  $100 supply is charged and the indirect rate is 44.5%, $44.50 is charged to the 7890 account at the same time the $100 charge is posted. 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Expenses Charged to the Grant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Costs charged to a grant must be 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Allowable </a:t>
            </a:r>
          </a:p>
          <a:p>
            <a:pPr lvl="1"/>
            <a:r>
              <a:rPr lang="en-US" sz="3200" dirty="0" smtClean="0"/>
              <a:t>Allocable</a:t>
            </a:r>
          </a:p>
          <a:p>
            <a:pPr lvl="1"/>
            <a:r>
              <a:rPr lang="en-US" sz="3200" dirty="0" smtClean="0"/>
              <a:t>Reasonable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on Expenses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Generally we use Circular A-21 to determine </a:t>
            </a:r>
            <a:r>
              <a:rPr lang="en-US" dirty="0" err="1" smtClean="0"/>
              <a:t>allowability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 include: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Materials specifically used on the project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Salaries of the PI and other people working on the project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Travel directly related to the project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Animals used directly on the project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Possibly equipment used on the project if specifically approved by the agency who issued award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Allowable Direct Expenses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7187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Overhead expenses are meant to be covered by the indirect rate (usually 44.5% for federal)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We renegotiate this indirect rate with the gov’t periodically.    We are in the process now. 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These expenses are not to be charged directly to the grant.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Examples include: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Administrative salaries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General office supplies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Utilities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General maintenance and repairs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Interest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Academic expenses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Indirect (Facilities and Administration) </a:t>
            </a:r>
            <a:r>
              <a:rPr lang="en-US" sz="3200" dirty="0" smtClean="0">
                <a:solidFill>
                  <a:schemeClr val="tx1"/>
                </a:solidFill>
              </a:rPr>
              <a:t>Expenses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Alcohol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Tax – Creighton University is tax exempt. Tax should not be charged on any of our purchases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Entertainment </a:t>
            </a:r>
          </a:p>
          <a:p>
            <a:pPr marL="109728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Anything that is not research related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Expenses Not Allowed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838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400" dirty="0" smtClean="0"/>
              <a:t>This form is used to certify the effort and ultimately salary dollars charged to a grant.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Personnel Activity Reports (PARs)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63304"/>
              </p:ext>
            </p:extLst>
          </p:nvPr>
        </p:nvGraphicFramePr>
        <p:xfrm>
          <a:off x="685803" y="1524000"/>
          <a:ext cx="7772397" cy="5175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843"/>
                <a:gridCol w="87948"/>
                <a:gridCol w="62189"/>
                <a:gridCol w="866166"/>
                <a:gridCol w="153985"/>
                <a:gridCol w="866166"/>
                <a:gridCol w="153985"/>
                <a:gridCol w="866166"/>
                <a:gridCol w="153985"/>
                <a:gridCol w="912362"/>
                <a:gridCol w="912362"/>
                <a:gridCol w="912362"/>
                <a:gridCol w="207878"/>
              </a:tblGrid>
              <a:tr h="15119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Creighton University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19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Monthly Personnel Activity Report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7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Name:   Doe, John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3327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Payroll Number :  M02 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Period Ending :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January 2013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Primary Assignment Organization :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215000 Physics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914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Employee to complete left </a:t>
                      </a:r>
                      <a:r>
                        <a:rPr lang="en-US" sz="1100" b="1" u="none" strike="noStrike" dirty="0" smtClean="0">
                          <a:effectLst/>
                        </a:rPr>
                        <a:t>portion of </a:t>
                      </a:r>
                      <a:r>
                        <a:rPr lang="en-US" sz="1100" b="1" u="none" strike="noStrike" dirty="0">
                          <a:effectLst/>
                        </a:rPr>
                        <a:t>this worksheet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    For Controller's Office Use Only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3327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Fund - Org - Acct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 of Time Worked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 Cost Share Time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Cost Share Dollars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 Paid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Salary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Benefits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287154-215000-6050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50%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100%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3,500.00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812.00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287573-215000-6050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25%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101000-215000-6050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25%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TOTALS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100%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100%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$3,500.00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$812.00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 confirm this distribution of time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RETURN TO: 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and effort represents a reasonable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Controller's Office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estimate of the actual effort (time)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Linn Building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expended by me during this report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By the 20th of each month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6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period.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221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221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5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Employee Signature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Date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  <a:tr h="1104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012" marR="5012" marT="50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191000"/>
          </a:xfrm>
        </p:spPr>
        <p:txBody>
          <a:bodyPr/>
          <a:lstStyle/>
          <a:p>
            <a:r>
              <a:rPr lang="en-US" sz="3600" dirty="0" smtClean="0"/>
              <a:t>PAYB: Bi-Weekly Payroll</a:t>
            </a:r>
          </a:p>
          <a:p>
            <a:r>
              <a:rPr lang="en-US" sz="3600" dirty="0" smtClean="0"/>
              <a:t>PAYM: Monthly Payroll</a:t>
            </a:r>
          </a:p>
          <a:p>
            <a:r>
              <a:rPr lang="en-US" sz="3600" dirty="0" smtClean="0"/>
              <a:t>I: Invoice </a:t>
            </a:r>
          </a:p>
          <a:p>
            <a:r>
              <a:rPr lang="en-US" sz="3600" dirty="0" smtClean="0"/>
              <a:t>J: Journal Entry</a:t>
            </a:r>
          </a:p>
          <a:p>
            <a:r>
              <a:rPr lang="en-US" sz="3600" dirty="0" smtClean="0"/>
              <a:t>PC: P-Card Charge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Organization Detail Activity Report-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chemeClr val="tx1"/>
                </a:solidFill>
              </a:rPr>
              <a:t>o</a:t>
            </a:r>
            <a:r>
              <a:rPr lang="en-US" sz="3600" dirty="0" err="1" smtClean="0">
                <a:solidFill>
                  <a:schemeClr val="tx1"/>
                </a:solidFill>
              </a:rPr>
              <a:t>rg_det_rpt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Document Number Key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640"/>
            <a:ext cx="8229600" cy="12801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Organization Detail Activity Report-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org_det_rpt</a:t>
            </a:r>
            <a:r>
              <a:rPr lang="en-US" sz="2800" dirty="0" smtClean="0">
                <a:solidFill>
                  <a:schemeClr val="tx1"/>
                </a:solidFill>
              </a:rPr>
              <a:t>: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Payroll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5652"/>
              </p:ext>
            </p:extLst>
          </p:nvPr>
        </p:nvGraphicFramePr>
        <p:xfrm>
          <a:off x="152400" y="1595208"/>
          <a:ext cx="8991600" cy="3868967"/>
        </p:xfrm>
        <a:graphic>
          <a:graphicData uri="http://schemas.openxmlformats.org/drawingml/2006/table">
            <a:tbl>
              <a:tblPr/>
              <a:tblGrid>
                <a:gridCol w="2341562"/>
                <a:gridCol w="842960"/>
                <a:gridCol w="1873252"/>
                <a:gridCol w="1453945"/>
                <a:gridCol w="709834"/>
                <a:gridCol w="887293"/>
                <a:gridCol w="882754"/>
              </a:tblGrid>
              <a:tr h="1738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Creighton University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FGRODTA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Organizational Detail Activity   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Fund/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Budget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Transaction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Acct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Activity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Activity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Faculty Salaries-Regular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$ 23,092.00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1,927.37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PAYO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PAYM1012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PYRL M10 09/30/2012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2,083.97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PAYO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PAYM1012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PYRL M10 09/30/2012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(156.60)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$ 23,092.00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3,854.74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Non-exempt Salaries-Reg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$ 23,927.00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-  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9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9/21/2012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PAYO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PAYB2012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PYRL B20 09/21/2012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275.60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6110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$ 23,927.00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275.60 </a:t>
                      </a: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6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77123"/>
              </p:ext>
            </p:extLst>
          </p:nvPr>
        </p:nvGraphicFramePr>
        <p:xfrm>
          <a:off x="381000" y="1467207"/>
          <a:ext cx="8153399" cy="5226460"/>
        </p:xfrm>
        <a:graphic>
          <a:graphicData uri="http://schemas.openxmlformats.org/drawingml/2006/table">
            <a:tbl>
              <a:tblPr/>
              <a:tblGrid>
                <a:gridCol w="996966"/>
                <a:gridCol w="631740"/>
                <a:gridCol w="1293095"/>
                <a:gridCol w="2072897"/>
                <a:gridCol w="631740"/>
                <a:gridCol w="164762"/>
                <a:gridCol w="1444202"/>
                <a:gridCol w="917997"/>
              </a:tblGrid>
              <a:tr h="1432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Creighton University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Organizational Detail Activity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01-SEP-2012 To  30-SEP-2012   Fiscal Year 13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15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Fund/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Acct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 Cytometry Charge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7486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$3,000.00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FT01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J0083561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September 2012 Flow Cytomet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7486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$135.00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7486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$3,000.00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$135.00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Lab Supplies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$45,537.00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$4,706.65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PC01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PC121004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SIGMA ALDRICH US-JOHN SMITH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$207.31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PC01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PC121004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 SCI CSA-JOHN SMITH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$152.08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PC01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PC121004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 SCI HUS-JOHN SMITH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$167.26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$45,537.00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$5,233.30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Lab Equipment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7660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9/27/2012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INEI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I1431120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 Scientific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7660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$2,345.08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7660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$2,345.08 </a:t>
                      </a:r>
                    </a:p>
                  </a:txBody>
                  <a:tcPr marL="4774" marR="4774" marT="47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47800" y="76200"/>
            <a:ext cx="624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 Activity Report- </a:t>
            </a:r>
            <a:b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org_det_rpt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Journal Entries, P-Cards, Invoices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5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63778"/>
              </p:ext>
            </p:extLst>
          </p:nvPr>
        </p:nvGraphicFramePr>
        <p:xfrm>
          <a:off x="228600" y="1600200"/>
          <a:ext cx="8534401" cy="4143967"/>
        </p:xfrm>
        <a:graphic>
          <a:graphicData uri="http://schemas.openxmlformats.org/drawingml/2006/table">
            <a:tbl>
              <a:tblPr/>
              <a:tblGrid>
                <a:gridCol w="1158160"/>
                <a:gridCol w="1056962"/>
                <a:gridCol w="719633"/>
                <a:gridCol w="2046457"/>
                <a:gridCol w="719633"/>
                <a:gridCol w="719633"/>
                <a:gridCol w="1011985"/>
                <a:gridCol w="1101938"/>
              </a:tblGrid>
              <a:tr h="18217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Creighton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7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Organizational Detail Activity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7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01-SEP-2012 To  30-SEP-2012   Fiscal Year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Fund/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Lab Supplies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$45,537.00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$4,706.65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58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PC121004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SIGMA ALDRICH US-JOHN SMITH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$207.31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$45,537.00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$4,913.96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 Name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 Name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2XXXXX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Balance: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Indirect Costs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$85,433.00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$3,447.38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58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PC121004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SIGMA ALDRICH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US-JOHN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$92.25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$85,433.00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$3,539.63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1524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Detail Activity Report-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org_det_rpt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Calculation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0960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$207.31 x 44.5%=$92.25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3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1676400"/>
            <a:ext cx="9334500" cy="3276600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3000" dirty="0" smtClean="0"/>
              <a:t>Pre-award or </a:t>
            </a:r>
            <a:r>
              <a:rPr lang="en-US" sz="3000" dirty="0"/>
              <a:t>S</a:t>
            </a:r>
            <a:r>
              <a:rPr lang="en-US" sz="3000" dirty="0" smtClean="0"/>
              <a:t>ponsored Programs Admin (SPA)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The departments 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Post-award or Accounting Services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Grants responsibilities are divided between three areas.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86" y="3962400"/>
            <a:ext cx="90717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Note:</a:t>
            </a:r>
          </a:p>
          <a:p>
            <a:pPr algn="ctr"/>
            <a:r>
              <a:rPr lang="en-US" sz="2800" dirty="0" smtClean="0"/>
              <a:t>The Principal Investigator has overall responsibility</a:t>
            </a:r>
          </a:p>
          <a:p>
            <a:pPr algn="ctr"/>
            <a:r>
              <a:rPr lang="en-US" sz="2800" dirty="0" smtClean="0"/>
              <a:t>for both the scientific and the financial</a:t>
            </a:r>
          </a:p>
          <a:p>
            <a:pPr algn="ctr"/>
            <a:r>
              <a:rPr lang="en-US" sz="2800" dirty="0" smtClean="0"/>
              <a:t>components of the project.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96120"/>
              </p:ext>
            </p:extLst>
          </p:nvPr>
        </p:nvGraphicFramePr>
        <p:xfrm>
          <a:off x="457200" y="623345"/>
          <a:ext cx="8534399" cy="1827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06"/>
                <a:gridCol w="1088612"/>
                <a:gridCol w="1088612"/>
                <a:gridCol w="1008567"/>
                <a:gridCol w="1088612"/>
                <a:gridCol w="705997"/>
                <a:gridCol w="1088612"/>
                <a:gridCol w="1210281"/>
              </a:tblGrid>
              <a:tr h="16500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GRANT RECONCILIATION WORKSHEET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FUND: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2XXXXX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PI: 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7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ORG: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XXXXXX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CC: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EXP DATE: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6/30/2013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44.5%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AWARDED: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DIRECT COST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EQUIPMENT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OTHER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INDIRECTS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As of: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68,542.00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30,501.00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99,043.00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2013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13,045.00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5,805.00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18,850.00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Total Award: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81,587.00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36,306.00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117,893.00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02738" y="86380"/>
            <a:ext cx="3738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Reconciliations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39982"/>
              </p:ext>
            </p:extLst>
          </p:nvPr>
        </p:nvGraphicFramePr>
        <p:xfrm>
          <a:off x="457200" y="2590800"/>
          <a:ext cx="8534399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06"/>
                <a:gridCol w="1088612"/>
                <a:gridCol w="1088612"/>
                <a:gridCol w="1008567"/>
                <a:gridCol w="1088612"/>
                <a:gridCol w="705997"/>
                <a:gridCol w="1088612"/>
                <a:gridCol w="1210281"/>
              </a:tblGrid>
              <a:tr h="16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POSTED: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As of: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6/30/2012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20,111.36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8,949.50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29,060.86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12/31/2012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30,055.92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13,374.88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43,430.80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6/30/2013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28,000.00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12,460.00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40,460.00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Total Posted: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78,167.28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34,784.38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112,951.66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15055"/>
              </p:ext>
            </p:extLst>
          </p:nvPr>
        </p:nvGraphicFramePr>
        <p:xfrm>
          <a:off x="457200" y="3733800"/>
          <a:ext cx="8534399" cy="1155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06"/>
                <a:gridCol w="1088612"/>
                <a:gridCol w="1088612"/>
                <a:gridCol w="1008567"/>
                <a:gridCol w="1088612"/>
                <a:gridCol w="705997"/>
                <a:gridCol w="1088612"/>
                <a:gridCol w="1210281"/>
              </a:tblGrid>
              <a:tr h="164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LESS:  Non-Applicable Expenditures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Date</a:t>
                      </a:r>
                      <a:endParaRPr lang="en-US" sz="1050" b="0" i="1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Account</a:t>
                      </a:r>
                      <a:endParaRPr lang="en-US" sz="1050" b="0" i="1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Document</a:t>
                      </a:r>
                      <a:endParaRPr lang="en-US" sz="1050" b="0" i="1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effectLst/>
                          <a:latin typeface="+mn-lt"/>
                        </a:rPr>
                        <a:t>6/30/13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effectLst/>
                          <a:latin typeface="+mn-lt"/>
                        </a:rPr>
                        <a:t>7655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effectLst/>
                          <a:latin typeface="+mn-lt"/>
                        </a:rPr>
                        <a:t>I141005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25.00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11.12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36.12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444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  Total Non-Applicable Expenditures: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25.00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11.12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36.12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Revised Total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78,142.28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7890 @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34,773.26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  <a:latin typeface="+mn-lt"/>
                        </a:rPr>
                        <a:t>112,915.54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79460"/>
              </p:ext>
            </p:extLst>
          </p:nvPr>
        </p:nvGraphicFramePr>
        <p:xfrm>
          <a:off x="457200" y="5080760"/>
          <a:ext cx="8534399" cy="132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06"/>
                <a:gridCol w="1088612"/>
                <a:gridCol w="1088612"/>
                <a:gridCol w="1008567"/>
                <a:gridCol w="1088612"/>
                <a:gridCol w="705997"/>
                <a:gridCol w="1088612"/>
                <a:gridCol w="1210281"/>
              </a:tblGrid>
              <a:tr h="164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Plus or Minus Overhead Adjustment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7890 @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  <a:latin typeface="+mn-lt"/>
                        </a:rPr>
                        <a:t>44.5%</a:t>
                      </a:r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0.06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  <a:latin typeface="+mn-lt"/>
                        </a:rPr>
                        <a:t>0.06 </a:t>
                      </a:r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</a:rPr>
                        <a:t>  Total Reportable Expenditures: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78,142.28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34,773.32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112,915.60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>
                          <a:effectLst/>
                        </a:rPr>
                        <a:t>  (Over) Under Budget</a:t>
                      </a:r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3,444.72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>
                          <a:effectLst/>
                        </a:rPr>
                        <a:t>0.00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1,532.68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u="none" strike="noStrike" dirty="0" smtClean="0">
                          <a:effectLst/>
                        </a:rPr>
                        <a:t>4,977.40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47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u="none" strike="noStrike" dirty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4985" marR="4985" marT="498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1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Questions?</a:t>
            </a:r>
            <a:br>
              <a:rPr lang="en-US" sz="6600" dirty="0" smtClean="0">
                <a:solidFill>
                  <a:schemeClr val="tx1"/>
                </a:solidFill>
              </a:rPr>
            </a:b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919472"/>
          </a:xfrm>
        </p:spPr>
        <p:txBody>
          <a:bodyPr anchor="ctr"/>
          <a:lstStyle/>
          <a:p>
            <a:pPr>
              <a:spcBef>
                <a:spcPts val="1200"/>
              </a:spcBef>
            </a:pPr>
            <a:r>
              <a:rPr lang="en-US" dirty="0" smtClean="0"/>
              <a:t>Look for funding opportunities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Assist with obtaining the grant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Assist with budget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Work with the agency if there is a change in scope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Make sure conflict of interest and other non-financial compliance is satisfied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Sign the contract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128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Pre-Award or SPA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99567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Work with SPA to develop budget</a:t>
            </a:r>
          </a:p>
          <a:p>
            <a:pPr>
              <a:spcBef>
                <a:spcPts val="1200"/>
              </a:spcBef>
            </a:pPr>
            <a:r>
              <a:rPr lang="en-US" dirty="0"/>
              <a:t>Prepare Employee Action Forms (EAFs) to get the payroll charged to the grant properly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Work with the Business Service Center (BSC) to order materials needed for funded project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Monitor expenses charged to the grant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Manage Personnel Activity Reports (PARs)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Prepare journal entries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Departments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8382000" cy="5334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Set up new funds in Banner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Final approvers for all restricted funds (those beginning with a #2) in CUBuyplus®, on DPRs (retrofits), TERs and EAFs.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Check charges for budget availability, </a:t>
            </a:r>
            <a:r>
              <a:rPr lang="en-US" dirty="0" err="1" smtClean="0"/>
              <a:t>allowability</a:t>
            </a:r>
            <a:r>
              <a:rPr lang="en-US" dirty="0" smtClean="0"/>
              <a:t>, and </a:t>
            </a:r>
            <a:r>
              <a:rPr lang="en-US" dirty="0" err="1" smtClean="0"/>
              <a:t>allocability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Prepare most of the billings to the sponsors (unless it is patient number based)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Request payment from gov’t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Financial reporting to gov’t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Work directly with auditors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Subrecipient</a:t>
            </a:r>
            <a:r>
              <a:rPr lang="en-US" dirty="0" smtClean="0"/>
              <a:t> monitoring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Post Award or Accounting Services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Amber Purdy  x2711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    Orgs starting with </a:t>
            </a:r>
          </a:p>
          <a:p>
            <a:pPr marL="109728" indent="0">
              <a:buNone/>
            </a:pPr>
            <a:r>
              <a:rPr lang="en-US" dirty="0" smtClean="0"/>
              <a:t>	00             71</a:t>
            </a:r>
          </a:p>
          <a:p>
            <a:pPr marL="109728" indent="0">
              <a:buNone/>
            </a:pPr>
            <a:r>
              <a:rPr lang="en-US" dirty="0" smtClean="0"/>
              <a:t>	13             74</a:t>
            </a:r>
          </a:p>
          <a:p>
            <a:pPr marL="109728" indent="0">
              <a:buNone/>
            </a:pPr>
            <a:r>
              <a:rPr lang="en-US" dirty="0" smtClean="0"/>
              <a:t>	14             81</a:t>
            </a:r>
          </a:p>
          <a:p>
            <a:pPr marL="109728" indent="0">
              <a:buNone/>
            </a:pPr>
            <a:r>
              <a:rPr lang="en-US" dirty="0" smtClean="0"/>
              <a:t>	70             83</a:t>
            </a:r>
          </a:p>
          <a:p>
            <a:pPr marL="109728" indent="0">
              <a:buNone/>
            </a:pPr>
            <a:r>
              <a:rPr lang="en-US" dirty="0" smtClean="0"/>
              <a:t>	84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Who is your Accounting Services Representative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lb52407\Desktop\Amb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568" y="2087880"/>
            <a:ext cx="1828800" cy="2384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3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Jerrod Lawrence x1832</a:t>
            </a:r>
          </a:p>
          <a:p>
            <a:endParaRPr lang="en-US" sz="3200" dirty="0"/>
          </a:p>
          <a:p>
            <a:pPr marL="10972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Orgs starting with </a:t>
            </a:r>
          </a:p>
          <a:p>
            <a:pPr marL="109728" indent="0">
              <a:buNone/>
            </a:pPr>
            <a:r>
              <a:rPr lang="en-US" sz="3200" dirty="0" smtClean="0"/>
              <a:t>	2x        3x</a:t>
            </a:r>
          </a:p>
          <a:p>
            <a:pPr marL="109728" indent="0">
              <a:buNone/>
            </a:pPr>
            <a:r>
              <a:rPr lang="en-US" sz="3200" dirty="0" smtClean="0"/>
              <a:t>	5x	   10</a:t>
            </a:r>
          </a:p>
          <a:p>
            <a:pPr marL="109728" indent="0">
              <a:buNone/>
            </a:pPr>
            <a:r>
              <a:rPr lang="en-US" sz="3200" dirty="0" smtClean="0"/>
              <a:t>	11        12 </a:t>
            </a:r>
          </a:p>
          <a:p>
            <a:pPr marL="109728" indent="0">
              <a:buNone/>
            </a:pPr>
            <a:r>
              <a:rPr lang="en-US" sz="3200" dirty="0" smtClean="0"/>
              <a:t>	73        76</a:t>
            </a:r>
          </a:p>
          <a:p>
            <a:pPr marL="109728" indent="0">
              <a:buNone/>
            </a:pPr>
            <a:r>
              <a:rPr lang="en-US" sz="3200" dirty="0" smtClean="0"/>
              <a:t>	82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900" dirty="0" smtClean="0"/>
              <a:t>	</a:t>
            </a:r>
          </a:p>
          <a:p>
            <a:pPr marL="109728" indent="0">
              <a:buNone/>
            </a:pPr>
            <a:r>
              <a:rPr lang="en-US" sz="2900" dirty="0" smtClean="0"/>
              <a:t>We are located in the Linn Building at 20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&amp; Cass</a:t>
            </a:r>
          </a:p>
          <a:p>
            <a:pPr marL="109728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		Stop in anytime!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Who is your Accounting Services Representative?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lb52407\Desktop\Jerro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1828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867400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400" dirty="0"/>
              <a:t>2xxxxx = </a:t>
            </a:r>
            <a:r>
              <a:rPr lang="en-US" sz="2400" dirty="0" smtClean="0"/>
              <a:t>Grant/donation </a:t>
            </a:r>
            <a:r>
              <a:rPr lang="en-US" sz="2400" dirty="0"/>
              <a:t>funding</a:t>
            </a:r>
          </a:p>
          <a:p>
            <a:pPr lvl="2"/>
            <a:r>
              <a:rPr lang="en-US" sz="2400" dirty="0"/>
              <a:t>20xxxx </a:t>
            </a:r>
            <a:r>
              <a:rPr lang="en-US" sz="2400" dirty="0" smtClean="0"/>
              <a:t>= </a:t>
            </a:r>
            <a:r>
              <a:rPr lang="en-US" sz="2400" dirty="0"/>
              <a:t>HFF funding</a:t>
            </a:r>
          </a:p>
          <a:p>
            <a:pPr lvl="2"/>
            <a:r>
              <a:rPr lang="en-US" sz="2400" dirty="0"/>
              <a:t>21xxxx </a:t>
            </a:r>
            <a:r>
              <a:rPr lang="en-US" sz="2400" dirty="0" smtClean="0"/>
              <a:t>= Private </a:t>
            </a:r>
            <a:r>
              <a:rPr lang="en-US" sz="2400" dirty="0"/>
              <a:t>grant funding</a:t>
            </a:r>
          </a:p>
          <a:p>
            <a:pPr lvl="2"/>
            <a:r>
              <a:rPr lang="en-US" sz="2400" dirty="0"/>
              <a:t>23xxxx </a:t>
            </a:r>
            <a:r>
              <a:rPr lang="en-US" sz="2400" dirty="0" smtClean="0"/>
              <a:t>= </a:t>
            </a:r>
            <a:r>
              <a:rPr lang="en-US" sz="2400" dirty="0"/>
              <a:t>Continuing Medical Education funds</a:t>
            </a:r>
          </a:p>
          <a:p>
            <a:pPr lvl="2"/>
            <a:r>
              <a:rPr lang="en-US" sz="2400" dirty="0"/>
              <a:t>24xxxx = Creighton </a:t>
            </a:r>
            <a:r>
              <a:rPr lang="en-US" sz="2400" dirty="0" smtClean="0"/>
              <a:t>sponsored </a:t>
            </a:r>
            <a:r>
              <a:rPr lang="en-US" sz="2400" dirty="0"/>
              <a:t>r</a:t>
            </a:r>
            <a:r>
              <a:rPr lang="en-US" sz="2400" dirty="0" smtClean="0"/>
              <a:t>esearch </a:t>
            </a:r>
            <a:r>
              <a:rPr lang="en-US" sz="2400" dirty="0"/>
              <a:t>funding</a:t>
            </a:r>
          </a:p>
          <a:p>
            <a:pPr lvl="2"/>
            <a:r>
              <a:rPr lang="en-US" sz="2400" dirty="0"/>
              <a:t>27xxxx = Governmental funding</a:t>
            </a:r>
          </a:p>
          <a:p>
            <a:pPr lvl="2"/>
            <a:r>
              <a:rPr lang="en-US" sz="2400" dirty="0"/>
              <a:t>270xxx = Federal governmental funding</a:t>
            </a:r>
          </a:p>
          <a:p>
            <a:pPr lvl="2"/>
            <a:r>
              <a:rPr lang="en-US" sz="2400" dirty="0"/>
              <a:t>278xxx = Governmental sub-contracts</a:t>
            </a:r>
          </a:p>
          <a:p>
            <a:pPr lvl="2"/>
            <a:r>
              <a:rPr lang="en-US" sz="2400" dirty="0"/>
              <a:t>280xxx = Department of Education funding</a:t>
            </a:r>
          </a:p>
          <a:p>
            <a:pPr lvl="2"/>
            <a:r>
              <a:rPr lang="en-US" sz="2400" dirty="0"/>
              <a:t>285xxx </a:t>
            </a:r>
            <a:r>
              <a:rPr lang="en-US" sz="2400" dirty="0" smtClean="0"/>
              <a:t>= </a:t>
            </a:r>
            <a:r>
              <a:rPr lang="en-US" sz="2400" dirty="0"/>
              <a:t>National Science Foundation funding</a:t>
            </a:r>
          </a:p>
          <a:p>
            <a:pPr lvl="2"/>
            <a:r>
              <a:rPr lang="en-US" sz="2400" dirty="0"/>
              <a:t>286xxx = Department of Defense funding</a:t>
            </a:r>
          </a:p>
          <a:p>
            <a:pPr lvl="2"/>
            <a:r>
              <a:rPr lang="en-US" sz="2400" dirty="0"/>
              <a:t>287000 = Other federal agency funding</a:t>
            </a:r>
          </a:p>
          <a:p>
            <a:pPr lvl="2"/>
            <a:r>
              <a:rPr lang="en-US" sz="2400" dirty="0"/>
              <a:t>288xxx = State and Local government funding</a:t>
            </a:r>
          </a:p>
          <a:p>
            <a:pPr lvl="2"/>
            <a:r>
              <a:rPr lang="en-US" sz="2400" dirty="0"/>
              <a:t>289xxx = Nebraska LB 692 funding</a:t>
            </a:r>
          </a:p>
          <a:p>
            <a:pPr lvl="2"/>
            <a:r>
              <a:rPr lang="en-US" sz="2400" dirty="0"/>
              <a:t>29xxxx = Donation funding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76200"/>
            <a:ext cx="8305800" cy="11128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What Does the Fund Number Tell You?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Harvard/NIH/30523/8-12/7-13/</a:t>
            </a:r>
            <a:r>
              <a:rPr lang="en-US" dirty="0" err="1" smtClean="0"/>
              <a:t>Kimmes</a:t>
            </a:r>
            <a:endParaRPr lang="en-US" dirty="0" smtClean="0"/>
          </a:p>
          <a:p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Who are we subcontracting with?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Who is the original agency granting the funds?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Grant number assigned by federal agency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Beginning and ending </a:t>
            </a:r>
            <a:r>
              <a:rPr lang="en-US" dirty="0"/>
              <a:t>d</a:t>
            </a:r>
            <a:r>
              <a:rPr lang="en-US" dirty="0" smtClean="0"/>
              <a:t>ates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Principal Investigator (PI)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392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the Fund Name Tell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</TotalTime>
  <Words>1375</Words>
  <Application>Microsoft Office PowerPoint</Application>
  <PresentationFormat>On-screen Show (4:3)</PresentationFormat>
  <Paragraphs>544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Post Award Management</vt:lpstr>
      <vt:lpstr>Grants responsibilities are divided between three areas.</vt:lpstr>
      <vt:lpstr>Pre-Award or SPA</vt:lpstr>
      <vt:lpstr>The Departments</vt:lpstr>
      <vt:lpstr>Post Award or Accounting Services</vt:lpstr>
      <vt:lpstr>Who is your Accounting Services Representative?</vt:lpstr>
      <vt:lpstr>Who is your Accounting Services Representative?</vt:lpstr>
      <vt:lpstr>What Does the Fund Number Tell You?</vt:lpstr>
      <vt:lpstr>What does the Fund Name Tell You?</vt:lpstr>
      <vt:lpstr>Expenses Charged to the Grant</vt:lpstr>
      <vt:lpstr>More on Expenses</vt:lpstr>
      <vt:lpstr>Allowable Direct Expenses</vt:lpstr>
      <vt:lpstr>Indirect (Facilities and Administration) Expenses </vt:lpstr>
      <vt:lpstr>Expenses Not Allowed</vt:lpstr>
      <vt:lpstr>Personnel Activity Reports (PARs)</vt:lpstr>
      <vt:lpstr>Organization Detail Activity Report-  org_det_rpt:    Document Number Key</vt:lpstr>
      <vt:lpstr>Organization Detail Activity Report-  org_det_rpt:   Payroll</vt:lpstr>
      <vt:lpstr>PowerPoint Presentation</vt:lpstr>
      <vt:lpstr>PowerPoint Presentation</vt:lpstr>
      <vt:lpstr>PowerPoint Presentation</vt:lpstr>
      <vt:lpstr>Questions? </vt:lpstr>
    </vt:vector>
  </TitlesOfParts>
  <Company>Creighton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Award Management</dc:title>
  <dc:creator>Creighton University DoIT</dc:creator>
  <cp:lastModifiedBy>Creighton University DoIT</cp:lastModifiedBy>
  <cp:revision>52</cp:revision>
  <dcterms:created xsi:type="dcterms:W3CDTF">2013-04-13T16:05:28Z</dcterms:created>
  <dcterms:modified xsi:type="dcterms:W3CDTF">2013-04-18T19:48:01Z</dcterms:modified>
</cp:coreProperties>
</file>